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5" r:id="rId7"/>
    <p:sldId id="266" r:id="rId8"/>
    <p:sldId id="261" r:id="rId9"/>
    <p:sldId id="262" r:id="rId10"/>
    <p:sldId id="263" r:id="rId11"/>
    <p:sldId id="264" r:id="rId12"/>
  </p:sldIdLst>
  <p:sldSz cx="14630400" cy="8229600"/>
  <p:notesSz cx="8229600" cy="14630400"/>
  <p:embeddedFontLst>
    <p:embeddedFont>
      <p:font typeface="Arial Rounded MT Bold" panose="020F0704030504030204" pitchFamily="34" charset="0"/>
      <p:regular r:id="rId14"/>
    </p:embeddedFont>
    <p:embeddedFont>
      <p:font typeface="Bit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70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3724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3453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Amazon Delivery Time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Regression-Based Machine Learning Project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Presented by: Marjeena PN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6853714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Findings &amp; Conclusions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1894523"/>
            <a:ext cx="1114425" cy="17300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17408" y="2117408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Prediction Accuracy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2117408" y="2688550"/>
            <a:ext cx="56065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Regression models successfully predict delivery times with high precision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" y="3624620"/>
            <a:ext cx="1114425" cy="17300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17408" y="3847505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Primary Driver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2117408" y="4418648"/>
            <a:ext cx="56065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Distance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emerged as the most influential predictor variable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098" y="5354717"/>
            <a:ext cx="1114425" cy="173009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17408" y="557760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Business Value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2117408" y="6148745"/>
            <a:ext cx="56065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Enhanced customer satisfaction through improved logistics planning and transparency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471988"/>
            <a:ext cx="11341298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Thank You !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229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515516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Introduction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284458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Delivery Challenge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Fast, reliable delivery drives customer satisfaction in modern e-commerce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6468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Amazon and competitors depend on precision timing to maintain competitive advantage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0100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Machine learning transforms logistics planning through predictive analytics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Core Objective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Predict accurate delivery times for customer orders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Optimize logistics planning and enhance customer experience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Operational Gains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Reduce delays, increase efficiency across supply chain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14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63992"/>
            <a:ext cx="4196358" cy="3004185"/>
          </a:xfrm>
          <a:prstGeom prst="roundRect">
            <a:avLst>
              <a:gd name="adj" fmla="val 4870"/>
            </a:avLst>
          </a:prstGeom>
          <a:solidFill>
            <a:srgbClr val="1C1D1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333351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302383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319397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930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Source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4421386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E-commerce Shipping Dataset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from Kaggle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51084" y="5283279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Structured tabular format ideal for regression analysis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5216962" y="3363992"/>
            <a:ext cx="4196358" cy="3004185"/>
          </a:xfrm>
          <a:prstGeom prst="roundRect">
            <a:avLst>
              <a:gd name="adj" fmla="val 4870"/>
            </a:avLst>
          </a:prstGeom>
          <a:solidFill>
            <a:srgbClr val="1C1D1F"/>
          </a:solidFill>
          <a:ln/>
        </p:spPr>
      </p:sp>
      <p:sp>
        <p:nvSpPr>
          <p:cNvPr id="11" name="Shape 9"/>
          <p:cNvSpPr/>
          <p:nvPr/>
        </p:nvSpPr>
        <p:spPr>
          <a:xfrm>
            <a:off x="5216962" y="333351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2" name="Shape 10"/>
          <p:cNvSpPr/>
          <p:nvPr/>
        </p:nvSpPr>
        <p:spPr>
          <a:xfrm>
            <a:off x="6974860" y="302383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7178933" y="319397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5474256" y="3930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5474256" y="442138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Distance (miles)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474256" y="4863584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Seller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5474256" y="5305782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Product type &amp; weight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474256" y="5747980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Order priority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9640133" y="3363992"/>
            <a:ext cx="4196358" cy="3004185"/>
          </a:xfrm>
          <a:prstGeom prst="roundRect">
            <a:avLst>
              <a:gd name="adj" fmla="val 4870"/>
            </a:avLst>
          </a:prstGeom>
          <a:solidFill>
            <a:srgbClr val="1C1D1F"/>
          </a:solidFill>
          <a:ln/>
        </p:spPr>
      </p:sp>
      <p:sp>
        <p:nvSpPr>
          <p:cNvPr id="20" name="Shape 18"/>
          <p:cNvSpPr/>
          <p:nvPr/>
        </p:nvSpPr>
        <p:spPr>
          <a:xfrm>
            <a:off x="9640133" y="3333512"/>
            <a:ext cx="4196358" cy="121920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21" name="Shape 19"/>
          <p:cNvSpPr/>
          <p:nvPr/>
        </p:nvSpPr>
        <p:spPr>
          <a:xfrm>
            <a:off x="11398032" y="3023830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9FA582"/>
          </a:solidFill>
          <a:ln/>
        </p:spPr>
      </p:sp>
      <p:sp>
        <p:nvSpPr>
          <p:cNvPr id="22" name="Text 20"/>
          <p:cNvSpPr/>
          <p:nvPr/>
        </p:nvSpPr>
        <p:spPr>
          <a:xfrm>
            <a:off x="11602105" y="319397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3</a:t>
            </a:r>
            <a:endParaRPr lang="en-US" sz="2100" dirty="0"/>
          </a:p>
        </p:txBody>
      </p:sp>
      <p:sp>
        <p:nvSpPr>
          <p:cNvPr id="23" name="Text 21"/>
          <p:cNvSpPr/>
          <p:nvPr/>
        </p:nvSpPr>
        <p:spPr>
          <a:xfrm>
            <a:off x="9897427" y="3930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Target Variable</a:t>
            </a:r>
            <a:endParaRPr lang="en-US" sz="2200" dirty="0"/>
          </a:p>
        </p:txBody>
      </p:sp>
      <p:sp>
        <p:nvSpPr>
          <p:cNvPr id="24" name="Text 22"/>
          <p:cNvSpPr/>
          <p:nvPr/>
        </p:nvSpPr>
        <p:spPr>
          <a:xfrm>
            <a:off x="9897427" y="4421386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Delivery Time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(Minutes)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897427" y="4920377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Continuous numerical value to predict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348" y="416956"/>
            <a:ext cx="3517344" cy="365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Exploratory Data Analysis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29007" y="1151215"/>
            <a:ext cx="1752243" cy="2190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4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 Quality Checks</a:t>
            </a:r>
            <a:endParaRPr lang="en-US" sz="2400" dirty="0"/>
          </a:p>
        </p:txBody>
      </p:sp>
      <p:sp>
        <p:nvSpPr>
          <p:cNvPr id="4" name="Shape 2"/>
          <p:cNvSpPr/>
          <p:nvPr/>
        </p:nvSpPr>
        <p:spPr>
          <a:xfrm>
            <a:off x="541495" y="1838582"/>
            <a:ext cx="58341" cy="58341"/>
          </a:xfrm>
          <a:prstGeom prst="roundRect">
            <a:avLst>
              <a:gd name="adj" fmla="val 783668"/>
            </a:avLst>
          </a:prstGeom>
          <a:solidFill>
            <a:srgbClr val="9FA582"/>
          </a:solidFill>
          <a:ln/>
        </p:spPr>
      </p:sp>
      <p:sp>
        <p:nvSpPr>
          <p:cNvPr id="5" name="Text 3"/>
          <p:cNvSpPr/>
          <p:nvPr/>
        </p:nvSpPr>
        <p:spPr>
          <a:xfrm>
            <a:off x="654150" y="1792863"/>
            <a:ext cx="5851232" cy="45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Validated data integrity: no missing values detected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19359" y="2292294"/>
            <a:ext cx="5394006" cy="30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Removed duplicate entries for clean analysis                  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19359" y="2894706"/>
            <a:ext cx="5860852" cy="46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Analyzed delivery time distribution patterns</a:t>
            </a:r>
            <a:endParaRPr lang="en-US" sz="2000" dirty="0"/>
          </a:p>
        </p:txBody>
      </p:sp>
      <p:sp>
        <p:nvSpPr>
          <p:cNvPr id="10" name="Shape 8"/>
          <p:cNvSpPr/>
          <p:nvPr/>
        </p:nvSpPr>
        <p:spPr>
          <a:xfrm>
            <a:off x="566638" y="3527822"/>
            <a:ext cx="58341" cy="58341"/>
          </a:xfrm>
          <a:prstGeom prst="roundRect">
            <a:avLst>
              <a:gd name="adj" fmla="val 783668"/>
            </a:avLst>
          </a:prstGeom>
          <a:solidFill>
            <a:srgbClr val="9FA582"/>
          </a:solidFill>
          <a:ln/>
        </p:spPr>
      </p:sp>
      <p:sp>
        <p:nvSpPr>
          <p:cNvPr id="11" name="Text 9"/>
          <p:cNvSpPr/>
          <p:nvPr/>
        </p:nvSpPr>
        <p:spPr>
          <a:xfrm>
            <a:off x="719358" y="3502432"/>
            <a:ext cx="5685711" cy="186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Examined distance impact on delivery duration</a:t>
            </a:r>
            <a:endParaRPr lang="en-US" sz="2000" dirty="0"/>
          </a:p>
        </p:txBody>
      </p:sp>
      <p:sp>
        <p:nvSpPr>
          <p:cNvPr id="14" name="Shape 2">
            <a:extLst>
              <a:ext uri="{FF2B5EF4-FFF2-40B4-BE49-F238E27FC236}">
                <a16:creationId xmlns:a16="http://schemas.microsoft.com/office/drawing/2014/main" id="{CF64C80F-8ED9-B89A-F382-8D3DA290A2DF}"/>
              </a:ext>
            </a:extLst>
          </p:cNvPr>
          <p:cNvSpPr/>
          <p:nvPr/>
        </p:nvSpPr>
        <p:spPr>
          <a:xfrm>
            <a:off x="570666" y="2333008"/>
            <a:ext cx="58341" cy="58341"/>
          </a:xfrm>
          <a:prstGeom prst="roundRect">
            <a:avLst>
              <a:gd name="adj" fmla="val 783668"/>
            </a:avLst>
          </a:prstGeom>
          <a:solidFill>
            <a:srgbClr val="9FA582"/>
          </a:solidFill>
          <a:ln/>
        </p:spPr>
      </p:sp>
      <p:sp>
        <p:nvSpPr>
          <p:cNvPr id="15" name="Shape 2">
            <a:extLst>
              <a:ext uri="{FF2B5EF4-FFF2-40B4-BE49-F238E27FC236}">
                <a16:creationId xmlns:a16="http://schemas.microsoft.com/office/drawing/2014/main" id="{4465A43E-078A-0296-ACB2-D40D337D8B24}"/>
              </a:ext>
            </a:extLst>
          </p:cNvPr>
          <p:cNvSpPr/>
          <p:nvPr/>
        </p:nvSpPr>
        <p:spPr>
          <a:xfrm>
            <a:off x="595808" y="2965357"/>
            <a:ext cx="58341" cy="58341"/>
          </a:xfrm>
          <a:prstGeom prst="roundRect">
            <a:avLst>
              <a:gd name="adj" fmla="val 783668"/>
            </a:avLst>
          </a:prstGeom>
          <a:solidFill>
            <a:srgbClr val="9FA582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preencoded.png">
            <a:extLst>
              <a:ext uri="{FF2B5EF4-FFF2-40B4-BE49-F238E27FC236}">
                <a16:creationId xmlns:a16="http://schemas.microsoft.com/office/drawing/2014/main" id="{5082C086-7558-3740-6B1F-8F13BD91B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03" y="2596645"/>
            <a:ext cx="7315199" cy="54050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F1B34C-CBD9-0BAB-C833-3B7F509CC0DC}"/>
              </a:ext>
            </a:extLst>
          </p:cNvPr>
          <p:cNvSpPr txBox="1"/>
          <p:nvPr/>
        </p:nvSpPr>
        <p:spPr>
          <a:xfrm>
            <a:off x="401443" y="227929"/>
            <a:ext cx="7538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Distribution of Delivery Time (Histogram)</a:t>
            </a:r>
            <a:endParaRPr lang="en-IN" sz="28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996EB9-CAF8-3A8F-485D-DCEBC03A125F}"/>
              </a:ext>
            </a:extLst>
          </p:cNvPr>
          <p:cNvSpPr txBox="1"/>
          <p:nvPr/>
        </p:nvSpPr>
        <p:spPr>
          <a:xfrm>
            <a:off x="256477" y="1048215"/>
            <a:ext cx="1289081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tos" panose="020B0004020202020204" pitchFamily="34" charset="0"/>
              </a:rPr>
              <a:t>This graph shows how delivery time is distributed across all orders. Most deliveries fall within a normal time range, indicating consistent delivery performance. A few outliers represent delayed deliveries, which may be due to long distances, low order priority, or product-related factors. This helps understand the overall delivery behavior and identify unusual delays.</a:t>
            </a:r>
            <a:endParaRPr lang="en-IN" sz="2000" dirty="0">
              <a:solidFill>
                <a:schemeClr val="bg1">
                  <a:lumMod val="6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725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9569116-5F24-1570-7275-07406EEFE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61" y="2630251"/>
            <a:ext cx="6622267" cy="5460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59324B-1156-F59B-1DC5-42F646ACF9A3}"/>
              </a:ext>
            </a:extLst>
          </p:cNvPr>
          <p:cNvSpPr txBox="1"/>
          <p:nvPr/>
        </p:nvSpPr>
        <p:spPr>
          <a:xfrm>
            <a:off x="223024" y="139160"/>
            <a:ext cx="760513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000" b="1" dirty="0">
                <a:solidFill>
                  <a:schemeClr val="bg1"/>
                </a:solidFill>
                <a:latin typeface="Arial Rounded MT Bold" panose="020F0704030504030204" pitchFamily="34" charset="0"/>
              </a:rPr>
              <a:t>Correlation Heat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9F37A7-50A5-AEB9-8304-38CDA2622DC4}"/>
              </a:ext>
            </a:extLst>
          </p:cNvPr>
          <p:cNvSpPr txBox="1"/>
          <p:nvPr/>
        </p:nvSpPr>
        <p:spPr>
          <a:xfrm>
            <a:off x="223024" y="903249"/>
            <a:ext cx="11987562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200" dirty="0">
                <a:solidFill>
                  <a:schemeClr val="bg1">
                    <a:lumMod val="65000"/>
                  </a:schemeClr>
                </a:solidFill>
                <a:latin typeface="Aptos" panose="020B0004020202020204" pitchFamily="34" charset="0"/>
              </a:rPr>
              <a:t>The heat map represents the correlation between different variables in the dataset. Darker colors indicate a stronger relationship between features. From the heat map, delivery time shows a strong positive correlation with distance, confirming that longer distances lead to increased delivery time. Other features have weaker correlations, indicating a lower impact on delivery duration compared to distance.</a:t>
            </a:r>
          </a:p>
        </p:txBody>
      </p:sp>
    </p:spTree>
    <p:extLst>
      <p:ext uri="{BB962C8B-B14F-4D97-AF65-F5344CB8AC3E}">
        <p14:creationId xmlns:p14="http://schemas.microsoft.com/office/powerpoint/2010/main" val="3749160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3093"/>
            <a:ext cx="532316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 Performance &amp; Results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1687116"/>
            <a:ext cx="158710" cy="15871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6280190" y="1914168"/>
            <a:ext cx="3698796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6" name="Text 2"/>
          <p:cNvSpPr/>
          <p:nvPr/>
        </p:nvSpPr>
        <p:spPr>
          <a:xfrm>
            <a:off x="6280190" y="20391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Regression Approach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6280190" y="2382441"/>
            <a:ext cx="369879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Tested multiple algorithms for optimal accuracy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7696" y="1687116"/>
            <a:ext cx="158710" cy="158710"/>
          </a:xfrm>
          <a:prstGeom prst="rect">
            <a:avLst/>
          </a:prstGeom>
        </p:spPr>
      </p:pic>
      <p:sp>
        <p:nvSpPr>
          <p:cNvPr id="9" name="Shape 4"/>
          <p:cNvSpPr/>
          <p:nvPr/>
        </p:nvSpPr>
        <p:spPr>
          <a:xfrm>
            <a:off x="10137696" y="1914168"/>
            <a:ext cx="3698915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0" name="Text 5"/>
          <p:cNvSpPr/>
          <p:nvPr/>
        </p:nvSpPr>
        <p:spPr>
          <a:xfrm>
            <a:off x="10137696" y="203918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Models Evaluated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10137696" y="2382441"/>
            <a:ext cx="369891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Linear Regression, Decision Tree, Random Forest,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SVM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2934057"/>
            <a:ext cx="158710" cy="158710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6280190" y="3161109"/>
            <a:ext cx="7556421" cy="22860"/>
          </a:xfrm>
          <a:prstGeom prst="rect">
            <a:avLst/>
          </a:prstGeom>
          <a:solidFill>
            <a:srgbClr val="9FA582"/>
          </a:solidFill>
          <a:ln/>
        </p:spPr>
      </p:sp>
      <p:sp>
        <p:nvSpPr>
          <p:cNvPr id="14" name="Text 8"/>
          <p:cNvSpPr/>
          <p:nvPr/>
        </p:nvSpPr>
        <p:spPr>
          <a:xfrm>
            <a:off x="6280190" y="328612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Best Performer</a:t>
            </a:r>
            <a:endParaRPr lang="en-US" sz="1550" dirty="0"/>
          </a:p>
        </p:txBody>
      </p:sp>
      <p:sp>
        <p:nvSpPr>
          <p:cNvPr id="15" name="Text 9"/>
          <p:cNvSpPr/>
          <p:nvPr/>
        </p:nvSpPr>
        <p:spPr>
          <a:xfrm>
            <a:off x="6280190" y="3629382"/>
            <a:ext cx="75564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SVM is Selected based on comprehensive metrics</a:t>
            </a:r>
            <a:endParaRPr lang="en-US" sz="1250" dirty="0"/>
          </a:p>
        </p:txBody>
      </p:sp>
      <p:sp>
        <p:nvSpPr>
          <p:cNvPr id="16" name="Text 10"/>
          <p:cNvSpPr/>
          <p:nvPr/>
        </p:nvSpPr>
        <p:spPr>
          <a:xfrm>
            <a:off x="6280190" y="4260413"/>
            <a:ext cx="2386489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MAE</a:t>
            </a:r>
            <a:endParaRPr lang="en-US" sz="4100" dirty="0"/>
          </a:p>
        </p:txBody>
      </p:sp>
      <p:sp>
        <p:nvSpPr>
          <p:cNvPr id="17" name="Text 11"/>
          <p:cNvSpPr/>
          <p:nvPr/>
        </p:nvSpPr>
        <p:spPr>
          <a:xfrm>
            <a:off x="6481048" y="498264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Mean Absolute Error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6280190" y="5325904"/>
            <a:ext cx="238648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Average prediction deviation</a:t>
            </a:r>
            <a:endParaRPr lang="en-US" sz="1250" dirty="0"/>
          </a:p>
        </p:txBody>
      </p:sp>
      <p:sp>
        <p:nvSpPr>
          <p:cNvPr id="19" name="Text 13"/>
          <p:cNvSpPr/>
          <p:nvPr/>
        </p:nvSpPr>
        <p:spPr>
          <a:xfrm>
            <a:off x="8865037" y="4260413"/>
            <a:ext cx="238660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MSE</a:t>
            </a:r>
            <a:endParaRPr lang="en-US" sz="4100" dirty="0"/>
          </a:p>
        </p:txBody>
      </p:sp>
      <p:sp>
        <p:nvSpPr>
          <p:cNvPr id="20" name="Text 14"/>
          <p:cNvSpPr/>
          <p:nvPr/>
        </p:nvSpPr>
        <p:spPr>
          <a:xfrm>
            <a:off x="9066014" y="498264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Mean Squared Error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8865037" y="5325904"/>
            <a:ext cx="23866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Penalizes larger errors</a:t>
            </a:r>
            <a:endParaRPr lang="en-US" sz="1250" dirty="0"/>
          </a:p>
        </p:txBody>
      </p:sp>
      <p:sp>
        <p:nvSpPr>
          <p:cNvPr id="22" name="Text 16"/>
          <p:cNvSpPr/>
          <p:nvPr/>
        </p:nvSpPr>
        <p:spPr>
          <a:xfrm>
            <a:off x="11450003" y="4260413"/>
            <a:ext cx="238660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RMSE</a:t>
            </a:r>
            <a:endParaRPr lang="en-US" sz="4100" dirty="0"/>
          </a:p>
        </p:txBody>
      </p:sp>
      <p:sp>
        <p:nvSpPr>
          <p:cNvPr id="23" name="Text 17"/>
          <p:cNvSpPr/>
          <p:nvPr/>
        </p:nvSpPr>
        <p:spPr>
          <a:xfrm>
            <a:off x="11488222" y="4982647"/>
            <a:ext cx="2310170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Root Mean Squared Error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11450003" y="5325904"/>
            <a:ext cx="23866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Standard deviation of errors</a:t>
            </a:r>
            <a:endParaRPr lang="en-US" sz="1250" dirty="0"/>
          </a:p>
        </p:txBody>
      </p:sp>
      <p:sp>
        <p:nvSpPr>
          <p:cNvPr id="25" name="Text 19"/>
          <p:cNvSpPr/>
          <p:nvPr/>
        </p:nvSpPr>
        <p:spPr>
          <a:xfrm>
            <a:off x="8865037" y="5976818"/>
            <a:ext cx="2386608" cy="523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00"/>
              </a:lnSpc>
              <a:buNone/>
            </a:pPr>
            <a:r>
              <a:rPr lang="en-US" sz="4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R²</a:t>
            </a:r>
            <a:endParaRPr lang="en-US" sz="4100" dirty="0"/>
          </a:p>
        </p:txBody>
      </p:sp>
      <p:sp>
        <p:nvSpPr>
          <p:cNvPr id="26" name="Text 20"/>
          <p:cNvSpPr/>
          <p:nvPr/>
        </p:nvSpPr>
        <p:spPr>
          <a:xfrm>
            <a:off x="9066014" y="6699052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R² Score</a:t>
            </a:r>
            <a:endParaRPr lang="en-US" sz="1550" dirty="0"/>
          </a:p>
        </p:txBody>
      </p:sp>
      <p:sp>
        <p:nvSpPr>
          <p:cNvPr id="27" name="Text 21"/>
          <p:cNvSpPr/>
          <p:nvPr/>
        </p:nvSpPr>
        <p:spPr>
          <a:xfrm>
            <a:off x="8865037" y="7042309"/>
            <a:ext cx="238660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Variance explained by model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040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Business Intelligence Dashboard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190" y="2961799"/>
            <a:ext cx="453628" cy="45362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017306" y="30396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Visual Analytics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017306" y="3530084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Interactive dashboard built with Power BI for real-time insights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80190" y="4709517"/>
            <a:ext cx="453628" cy="4536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017306" y="4787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Delivery Trends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017306" y="527780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Tracks temporal patterns and geographic delivery performance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80190" y="6094333"/>
            <a:ext cx="453628" cy="4536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017306" y="6172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Decision Support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017306" y="66626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Empowers stakeholders with actionable logistics intelligence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429</Words>
  <Application>Microsoft Office PowerPoint</Application>
  <PresentationFormat>Custom</PresentationFormat>
  <Paragraphs>84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 Rounded MT Bold</vt:lpstr>
      <vt:lpstr>Outfit Bold</vt:lpstr>
      <vt:lpstr>Bitter</vt:lpstr>
      <vt:lpstr>Aptos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marjeena marji</cp:lastModifiedBy>
  <cp:revision>7</cp:revision>
  <dcterms:created xsi:type="dcterms:W3CDTF">2025-12-17T06:09:37Z</dcterms:created>
  <dcterms:modified xsi:type="dcterms:W3CDTF">2026-01-03T05:56:43Z</dcterms:modified>
</cp:coreProperties>
</file>